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7" r:id="rId2"/>
    <p:sldId id="268" r:id="rId3"/>
    <p:sldId id="256" r:id="rId4"/>
    <p:sldId id="269" r:id="rId5"/>
    <p:sldId id="265" r:id="rId6"/>
    <p:sldId id="273" r:id="rId7"/>
    <p:sldId id="277" r:id="rId8"/>
    <p:sldId id="279" r:id="rId9"/>
    <p:sldId id="276" r:id="rId10"/>
    <p:sldId id="280" r:id="rId11"/>
    <p:sldId id="285" r:id="rId12"/>
    <p:sldId id="284" r:id="rId13"/>
    <p:sldId id="286" r:id="rId14"/>
    <p:sldId id="289" r:id="rId15"/>
    <p:sldId id="287" r:id="rId16"/>
    <p:sldId id="281" r:id="rId17"/>
    <p:sldId id="288" r:id="rId18"/>
    <p:sldId id="292" r:id="rId19"/>
  </p:sldIdLst>
  <p:sldSz cx="9144000" cy="5715000" type="screen16x1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517" autoAdjust="0"/>
  </p:normalViewPr>
  <p:slideViewPr>
    <p:cSldViewPr snapToGrid="0" snapToObjects="1">
      <p:cViewPr>
        <p:scale>
          <a:sx n="72" d="100"/>
          <a:sy n="72" d="100"/>
        </p:scale>
        <p:origin x="-1120" y="-592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BC2ABF-B50B-324C-BE8D-99B79121927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514350"/>
            <a:ext cx="41148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A30360-16D0-484F-9542-276BAF5A7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822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162 games played per team.</a:t>
            </a:r>
            <a:r>
              <a:rPr lang="en-US" baseline="0" dirty="0" smtClean="0"/>
              <a:t> 30 teams. 2430 games per season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30360-16D0-484F-9542-276BAF5A764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1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291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6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6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31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82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303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13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06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97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407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789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3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F1844-9EBE-904E-AA11-1D7542EC3E8B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6DF38-35CF-B34A-86BC-6E442183EC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642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2251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The Model.</a:t>
            </a:r>
            <a:endParaRPr lang="en-US" sz="3200" b="1" dirty="0"/>
          </a:p>
        </p:txBody>
      </p:sp>
      <p:cxnSp>
        <p:nvCxnSpPr>
          <p:cNvPr id="30" name="Straight Connector 29"/>
          <p:cNvCxnSpPr/>
          <p:nvPr/>
        </p:nvCxnSpPr>
        <p:spPr>
          <a:xfrm flipH="1">
            <a:off x="515055" y="4588585"/>
            <a:ext cx="783543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515055" y="2910691"/>
            <a:ext cx="7835436" cy="0"/>
          </a:xfrm>
          <a:prstGeom prst="line">
            <a:avLst/>
          </a:prstGeom>
          <a:ln w="19050" cmpd="sng">
            <a:solidFill>
              <a:srgbClr val="FF6600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416526" y="2308626"/>
            <a:ext cx="19616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>
                <a:latin typeface="Helvetica"/>
                <a:cs typeface="Helvetica"/>
              </a:rPr>
              <a:t>52% Baseline Model</a:t>
            </a:r>
          </a:p>
          <a:p>
            <a:r>
              <a:rPr lang="en-US" sz="1100" i="1" dirty="0" smtClean="0">
                <a:latin typeface="Helvetica"/>
                <a:cs typeface="Helvetica"/>
              </a:rPr>
              <a:t>Always predict Home Team Wins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137854" y="3138560"/>
            <a:ext cx="1029739" cy="523220"/>
            <a:chOff x="1377569" y="3169289"/>
            <a:chExt cx="1029739" cy="523220"/>
          </a:xfrm>
        </p:grpSpPr>
        <p:sp>
          <p:nvSpPr>
            <p:cNvPr id="50" name="Rectangle 49"/>
            <p:cNvSpPr/>
            <p:nvPr/>
          </p:nvSpPr>
          <p:spPr>
            <a:xfrm>
              <a:off x="1637670" y="3169289"/>
              <a:ext cx="76963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 smtClean="0">
                  <a:latin typeface="Helvetica"/>
                  <a:cs typeface="Helvetica"/>
                </a:rPr>
                <a:t>50%</a:t>
              </a:r>
            </a:p>
            <a:p>
              <a:r>
                <a:rPr lang="en-US" sz="1400" dirty="0" smtClean="0">
                  <a:latin typeface="Helvetica"/>
                  <a:cs typeface="Helvetica"/>
                </a:rPr>
                <a:t>KNN</a:t>
              </a:r>
            </a:p>
          </p:txBody>
        </p:sp>
        <p:sp>
          <p:nvSpPr>
            <p:cNvPr id="2" name="Oval 1"/>
            <p:cNvSpPr/>
            <p:nvPr/>
          </p:nvSpPr>
          <p:spPr>
            <a:xfrm>
              <a:off x="1377569" y="3277220"/>
              <a:ext cx="260101" cy="260101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7691" y="2631892"/>
            <a:ext cx="1455436" cy="738664"/>
            <a:chOff x="2277257" y="2662621"/>
            <a:chExt cx="1455436" cy="738664"/>
          </a:xfrm>
        </p:grpSpPr>
        <p:sp>
          <p:nvSpPr>
            <p:cNvPr id="46" name="Rectangle 45"/>
            <p:cNvSpPr/>
            <p:nvPr/>
          </p:nvSpPr>
          <p:spPr>
            <a:xfrm>
              <a:off x="2537358" y="2662621"/>
              <a:ext cx="119533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 smtClean="0">
                  <a:latin typeface="Helvetica"/>
                  <a:cs typeface="Helvetica"/>
                </a:rPr>
                <a:t>52.7%</a:t>
              </a:r>
            </a:p>
            <a:p>
              <a:r>
                <a:rPr lang="en-US" sz="1400" dirty="0">
                  <a:latin typeface="Helvetica"/>
                  <a:cs typeface="Helvetica"/>
                </a:rPr>
                <a:t>Logistic </a:t>
              </a:r>
              <a:r>
                <a:rPr lang="en-US" sz="1400" dirty="0" smtClean="0">
                  <a:latin typeface="Helvetica"/>
                  <a:cs typeface="Helvetica"/>
                </a:rPr>
                <a:t>Regression</a:t>
              </a:r>
            </a:p>
          </p:txBody>
        </p:sp>
        <p:sp>
          <p:nvSpPr>
            <p:cNvPr id="20" name="Oval 19"/>
            <p:cNvSpPr/>
            <p:nvPr/>
          </p:nvSpPr>
          <p:spPr>
            <a:xfrm>
              <a:off x="2277257" y="2754759"/>
              <a:ext cx="260101" cy="260101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89157" y="2083307"/>
            <a:ext cx="1455436" cy="523220"/>
            <a:chOff x="3423956" y="2114036"/>
            <a:chExt cx="1455436" cy="523220"/>
          </a:xfrm>
        </p:grpSpPr>
        <p:sp>
          <p:nvSpPr>
            <p:cNvPr id="56" name="Rectangle 55"/>
            <p:cNvSpPr/>
            <p:nvPr/>
          </p:nvSpPr>
          <p:spPr>
            <a:xfrm>
              <a:off x="3684057" y="2114036"/>
              <a:ext cx="119533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 smtClean="0">
                  <a:latin typeface="Helvetica"/>
                  <a:cs typeface="Helvetica"/>
                </a:rPr>
                <a:t>55%</a:t>
              </a:r>
            </a:p>
            <a:p>
              <a:r>
                <a:rPr lang="en-US" sz="1400" dirty="0" err="1" smtClean="0">
                  <a:latin typeface="Helvetica"/>
                  <a:cs typeface="Helvetica"/>
                </a:rPr>
                <a:t>LightGBM</a:t>
              </a:r>
              <a:endParaRPr lang="en-US" sz="1400" dirty="0" smtClean="0">
                <a:latin typeface="Helvetica"/>
                <a:cs typeface="Helvetica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3423956" y="2189654"/>
              <a:ext cx="260101" cy="260101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668759" y="1874074"/>
            <a:ext cx="1455436" cy="738664"/>
            <a:chOff x="5122700" y="1904803"/>
            <a:chExt cx="1455436" cy="738664"/>
          </a:xfrm>
        </p:grpSpPr>
        <p:sp>
          <p:nvSpPr>
            <p:cNvPr id="52" name="Rectangle 51"/>
            <p:cNvSpPr/>
            <p:nvPr/>
          </p:nvSpPr>
          <p:spPr>
            <a:xfrm>
              <a:off x="5382801" y="1904803"/>
              <a:ext cx="119533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 smtClean="0">
                  <a:latin typeface="Helvetica"/>
                  <a:cs typeface="Helvetica"/>
                </a:rPr>
                <a:t>56%</a:t>
              </a:r>
            </a:p>
            <a:p>
              <a:r>
                <a:rPr lang="en-US" sz="1400" dirty="0" smtClean="0">
                  <a:latin typeface="Helvetica"/>
                  <a:cs typeface="Helvetica"/>
                </a:rPr>
                <a:t>Random Forest</a:t>
              </a:r>
            </a:p>
          </p:txBody>
        </p:sp>
        <p:sp>
          <p:nvSpPr>
            <p:cNvPr id="22" name="Oval 21"/>
            <p:cNvSpPr/>
            <p:nvPr/>
          </p:nvSpPr>
          <p:spPr>
            <a:xfrm>
              <a:off x="5122700" y="1970491"/>
              <a:ext cx="260101" cy="260101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654293" y="1874074"/>
            <a:ext cx="1458434" cy="523220"/>
            <a:chOff x="6205757" y="1904803"/>
            <a:chExt cx="1458434" cy="523220"/>
          </a:xfrm>
        </p:grpSpPr>
        <p:sp>
          <p:nvSpPr>
            <p:cNvPr id="54" name="Rectangle 53"/>
            <p:cNvSpPr/>
            <p:nvPr/>
          </p:nvSpPr>
          <p:spPr>
            <a:xfrm>
              <a:off x="6468856" y="1904803"/>
              <a:ext cx="119533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 smtClean="0">
                  <a:latin typeface="Helvetica"/>
                  <a:cs typeface="Helvetica"/>
                </a:rPr>
                <a:t>56%</a:t>
              </a:r>
            </a:p>
            <a:p>
              <a:r>
                <a:rPr lang="en-US" sz="1400" dirty="0" err="1" smtClean="0">
                  <a:latin typeface="Helvetica"/>
                  <a:cs typeface="Helvetica"/>
                </a:rPr>
                <a:t>CatBoost</a:t>
              </a:r>
              <a:endParaRPr lang="en-US" sz="1400" dirty="0" smtClean="0">
                <a:latin typeface="Helvetica"/>
                <a:cs typeface="Helvetica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6205757" y="1970491"/>
              <a:ext cx="260101" cy="260101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407656" y="1267144"/>
            <a:ext cx="1460230" cy="523220"/>
            <a:chOff x="7561481" y="1309018"/>
            <a:chExt cx="1460230" cy="523220"/>
          </a:xfrm>
        </p:grpSpPr>
        <p:sp>
          <p:nvSpPr>
            <p:cNvPr id="25" name="Oval 24"/>
            <p:cNvSpPr/>
            <p:nvPr/>
          </p:nvSpPr>
          <p:spPr>
            <a:xfrm>
              <a:off x="7561481" y="1365267"/>
              <a:ext cx="260101" cy="260101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826376" y="1309018"/>
              <a:ext cx="119533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 smtClean="0">
                  <a:latin typeface="Helvetica"/>
                  <a:cs typeface="Helvetica"/>
                </a:rPr>
                <a:t>58%</a:t>
              </a:r>
            </a:p>
            <a:p>
              <a:r>
                <a:rPr lang="en-US" sz="1400" dirty="0" err="1" smtClean="0">
                  <a:latin typeface="Helvetica"/>
                  <a:cs typeface="Helvetica"/>
                </a:rPr>
                <a:t>XGBoost</a:t>
              </a:r>
              <a:endParaRPr lang="en-US" sz="1400" dirty="0" smtClean="0">
                <a:latin typeface="Helvetica"/>
                <a:cs typeface="Helvetica"/>
              </a:endParaRPr>
            </a:p>
          </p:txBody>
        </p:sp>
      </p:grpSp>
      <p:sp>
        <p:nvSpPr>
          <p:cNvPr id="35" name="Rectangle 34"/>
          <p:cNvSpPr/>
          <p:nvPr/>
        </p:nvSpPr>
        <p:spPr>
          <a:xfrm>
            <a:off x="7313621" y="1172236"/>
            <a:ext cx="1323790" cy="701838"/>
          </a:xfrm>
          <a:prstGeom prst="rect">
            <a:avLst/>
          </a:prstGeom>
          <a:noFill/>
          <a:ln w="57150" cmpd="sng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Curved Connector 16"/>
          <p:cNvCxnSpPr>
            <a:stCxn id="42" idx="3"/>
          </p:cNvCxnSpPr>
          <p:nvPr/>
        </p:nvCxnSpPr>
        <p:spPr>
          <a:xfrm>
            <a:off x="2378150" y="2631792"/>
            <a:ext cx="203810" cy="278899"/>
          </a:xfrm>
          <a:prstGeom prst="curvedConnector2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56827" y="1068367"/>
            <a:ext cx="5637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Helvetica"/>
                <a:cs typeface="Helvetica"/>
              </a:rPr>
              <a:t>Model Accuracy Scores Compared to Baseline Model</a:t>
            </a:r>
            <a:endParaRPr lang="en-US" i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70693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Model Results: </a:t>
            </a:r>
            <a:r>
              <a:rPr lang="en-US" sz="3200" b="1" dirty="0" smtClean="0">
                <a:solidFill>
                  <a:srgbClr val="FF6600"/>
                </a:solidFill>
              </a:rPr>
              <a:t>Mets 2019</a:t>
            </a:r>
            <a:endParaRPr lang="en-US" sz="3200" b="1" dirty="0">
              <a:solidFill>
                <a:srgbClr val="FF66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797031"/>
            <a:ext cx="91440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 smtClean="0">
                <a:solidFill>
                  <a:srgbClr val="0000FF"/>
                </a:solidFill>
                <a:latin typeface="Helvetica"/>
                <a:cs typeface="Helvetica"/>
              </a:rPr>
              <a:t>59%</a:t>
            </a:r>
          </a:p>
          <a:p>
            <a:pPr algn="ctr"/>
            <a:r>
              <a:rPr lang="en-US" sz="2000" b="1" dirty="0" smtClean="0">
                <a:latin typeface="Helvetica"/>
                <a:cs typeface="Helvetica"/>
              </a:rPr>
              <a:t>Accuracy in predicting </a:t>
            </a:r>
            <a:r>
              <a:rPr lang="en-US" sz="2000" b="1" dirty="0" smtClean="0">
                <a:solidFill>
                  <a:srgbClr val="FF6600"/>
                </a:solidFill>
                <a:latin typeface="Helvetica"/>
                <a:cs typeface="Helvetica"/>
              </a:rPr>
              <a:t>Mets</a:t>
            </a:r>
            <a:r>
              <a:rPr lang="en-US" sz="2000" b="1" dirty="0" smtClean="0">
                <a:latin typeface="Helvetica"/>
                <a:cs typeface="Helvetica"/>
              </a:rPr>
              <a:t> wins in 2019</a:t>
            </a:r>
          </a:p>
          <a:p>
            <a:pPr algn="ctr"/>
            <a:r>
              <a:rPr lang="en-US" sz="2000" i="1" dirty="0" smtClean="0">
                <a:latin typeface="Helvetica"/>
                <a:cs typeface="Helvetica"/>
              </a:rPr>
              <a:t>Accuracy in predicting my dad’s mood during the baseball season</a:t>
            </a:r>
          </a:p>
        </p:txBody>
      </p:sp>
    </p:spTree>
    <p:extLst>
      <p:ext uri="{BB962C8B-B14F-4D97-AF65-F5344CB8AC3E}">
        <p14:creationId xmlns:p14="http://schemas.microsoft.com/office/powerpoint/2010/main" val="1119616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Model Results: </a:t>
            </a:r>
            <a:r>
              <a:rPr lang="en-US" sz="3200" b="1" dirty="0" smtClean="0">
                <a:solidFill>
                  <a:srgbClr val="FF6600"/>
                </a:solidFill>
              </a:rPr>
              <a:t>Mets 2019</a:t>
            </a:r>
            <a:endParaRPr lang="en-US" sz="3200" b="1" dirty="0"/>
          </a:p>
        </p:txBody>
      </p:sp>
      <p:pic>
        <p:nvPicPr>
          <p:cNvPr id="2" name="Picture 1" descr="Screen Shot 2019-10-30 at 1.49.1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444" y="1015666"/>
            <a:ext cx="4400742" cy="423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03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Model Results: </a:t>
            </a:r>
            <a:r>
              <a:rPr lang="en-US" sz="3200" b="1" dirty="0" smtClean="0">
                <a:solidFill>
                  <a:srgbClr val="000000"/>
                </a:solidFill>
              </a:rPr>
              <a:t>MLB 2019</a:t>
            </a:r>
            <a:endParaRPr lang="en-US" sz="3200" b="1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797031"/>
            <a:ext cx="9144000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 smtClean="0">
                <a:solidFill>
                  <a:srgbClr val="0000FF"/>
                </a:solidFill>
                <a:latin typeface="Helvetica"/>
                <a:cs typeface="Helvetica"/>
              </a:rPr>
              <a:t>56.3%</a:t>
            </a:r>
          </a:p>
          <a:p>
            <a:pPr algn="ctr"/>
            <a:r>
              <a:rPr lang="en-US" sz="2000" b="1" dirty="0" smtClean="0">
                <a:latin typeface="Helvetica"/>
                <a:cs typeface="Helvetica"/>
              </a:rPr>
              <a:t>Accuracy in predicting </a:t>
            </a:r>
            <a:r>
              <a:rPr lang="en-US" sz="2000" b="1" dirty="0" smtClean="0">
                <a:solidFill>
                  <a:srgbClr val="0000FF"/>
                </a:solidFill>
                <a:latin typeface="Helvetica"/>
                <a:cs typeface="Helvetica"/>
              </a:rPr>
              <a:t>MLB</a:t>
            </a:r>
            <a:r>
              <a:rPr lang="en-US" sz="2000" b="1" dirty="0" smtClean="0">
                <a:latin typeface="Helvetica"/>
                <a:cs typeface="Helvetica"/>
              </a:rPr>
              <a:t> wins in 2019</a:t>
            </a:r>
          </a:p>
        </p:txBody>
      </p:sp>
    </p:spTree>
    <p:extLst>
      <p:ext uri="{BB962C8B-B14F-4D97-AF65-F5344CB8AC3E}">
        <p14:creationId xmlns:p14="http://schemas.microsoft.com/office/powerpoint/2010/main" val="1783134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Model Results: </a:t>
            </a:r>
            <a:r>
              <a:rPr lang="en-US" sz="3200" b="1" dirty="0" smtClean="0">
                <a:solidFill>
                  <a:srgbClr val="000000"/>
                </a:solidFill>
              </a:rPr>
              <a:t>MLB 2019</a:t>
            </a:r>
            <a:endParaRPr lang="en-US" sz="3200" b="1" dirty="0">
              <a:solidFill>
                <a:srgbClr val="000000"/>
              </a:solidFill>
            </a:endParaRPr>
          </a:p>
        </p:txBody>
      </p:sp>
      <p:pic>
        <p:nvPicPr>
          <p:cNvPr id="3" name="Picture 2" descr="Screen Shot 2019-10-30 at 2.45.5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179" y="1014121"/>
            <a:ext cx="5647336" cy="4460989"/>
          </a:xfrm>
          <a:prstGeom prst="rect">
            <a:avLst/>
          </a:prstGeom>
        </p:spPr>
      </p:pic>
      <p:pic>
        <p:nvPicPr>
          <p:cNvPr id="6" name="Picture 5" descr="Screen Shot 2019-10-30 at 2.59.01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42" r="8975" b="4247"/>
          <a:stretch/>
        </p:blipFill>
        <p:spPr>
          <a:xfrm>
            <a:off x="6936300" y="1263681"/>
            <a:ext cx="1485900" cy="72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652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Model Results: </a:t>
            </a:r>
            <a:r>
              <a:rPr lang="en-US" sz="3200" b="1" dirty="0" smtClean="0">
                <a:solidFill>
                  <a:srgbClr val="000000"/>
                </a:solidFill>
              </a:rPr>
              <a:t>MLB 2019</a:t>
            </a:r>
            <a:endParaRPr lang="en-US" sz="3200" b="1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714766"/>
            <a:ext cx="9144000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b="1" dirty="0" smtClean="0">
                <a:solidFill>
                  <a:srgbClr val="0000FF"/>
                </a:solidFill>
                <a:latin typeface="Helvetica"/>
                <a:cs typeface="Helvetica"/>
              </a:rPr>
              <a:t>$18,719</a:t>
            </a:r>
          </a:p>
          <a:p>
            <a:pPr algn="ctr"/>
            <a:r>
              <a:rPr lang="en-US" sz="2000" b="1" dirty="0" smtClean="0">
                <a:latin typeface="Helvetica"/>
                <a:cs typeface="Helvetica"/>
              </a:rPr>
              <a:t>Earned if you bet $100 on every MLB game in 2019</a:t>
            </a:r>
          </a:p>
        </p:txBody>
      </p:sp>
    </p:spTree>
    <p:extLst>
      <p:ext uri="{BB962C8B-B14F-4D97-AF65-F5344CB8AC3E}">
        <p14:creationId xmlns:p14="http://schemas.microsoft.com/office/powerpoint/2010/main" val="4032109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457199" y="1416014"/>
            <a:ext cx="3084690" cy="390208"/>
          </a:xfrm>
          <a:prstGeom prst="rect">
            <a:avLst/>
          </a:prstGeom>
          <a:solidFill>
            <a:schemeClr val="tx2">
              <a:lumMod val="60000"/>
              <a:lumOff val="40000"/>
              <a:alpha val="4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457200" y="2090524"/>
            <a:ext cx="3084689" cy="2724823"/>
          </a:xfrm>
          <a:prstGeom prst="rect">
            <a:avLst/>
          </a:prstGeom>
          <a:solidFill>
            <a:schemeClr val="tx2">
              <a:lumMod val="60000"/>
              <a:lumOff val="40000"/>
              <a:alpha val="4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653078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Model Results: Next Steps</a:t>
            </a:r>
            <a:endParaRPr lang="en-US" sz="3200" b="1" dirty="0"/>
          </a:p>
        </p:txBody>
      </p:sp>
      <p:sp>
        <p:nvSpPr>
          <p:cNvPr id="13" name="Rectangle 12"/>
          <p:cNvSpPr/>
          <p:nvPr/>
        </p:nvSpPr>
        <p:spPr>
          <a:xfrm>
            <a:off x="457200" y="1408260"/>
            <a:ext cx="3705578" cy="3407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 smtClean="0">
                <a:latin typeface="Helvetica"/>
                <a:cs typeface="Helvetica"/>
              </a:rPr>
              <a:t>Home Team: Tigers</a:t>
            </a:r>
            <a:r>
              <a:rPr lang="en-US" dirty="0">
                <a:latin typeface="Helvetica"/>
                <a:cs typeface="Helvetica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latin typeface="Helvetica"/>
                <a:cs typeface="Helvetica"/>
              </a:rPr>
              <a:t>Week Day: Tuesday</a:t>
            </a:r>
            <a:r>
              <a:rPr lang="en-US" dirty="0">
                <a:latin typeface="Helvetica"/>
                <a:cs typeface="Helvetica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latin typeface="Helvetica"/>
                <a:cs typeface="Helvetica"/>
              </a:rPr>
              <a:t>Home Team: Red </a:t>
            </a:r>
            <a:r>
              <a:rPr lang="en-US" dirty="0">
                <a:latin typeface="Helvetica"/>
                <a:cs typeface="Helvetica"/>
              </a:rPr>
              <a:t>Sox	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latin typeface="Helvetica"/>
                <a:cs typeface="Helvetica"/>
              </a:rPr>
              <a:t>Away Team: Diamondbacks</a:t>
            </a:r>
            <a:r>
              <a:rPr lang="en-US" dirty="0">
                <a:latin typeface="Helvetica"/>
                <a:cs typeface="Helvetica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latin typeface="Helvetica"/>
                <a:cs typeface="Helvetica"/>
              </a:rPr>
              <a:t>Away Team: Astros</a:t>
            </a:r>
            <a:r>
              <a:rPr lang="en-US" dirty="0">
                <a:latin typeface="Helvetica"/>
                <a:cs typeface="Helvetica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latin typeface="Helvetica"/>
                <a:cs typeface="Helvetica"/>
              </a:rPr>
              <a:t>Away Team: Indians</a:t>
            </a:r>
            <a:r>
              <a:rPr lang="en-US" dirty="0">
                <a:latin typeface="Helvetica"/>
                <a:cs typeface="Helvetica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latin typeface="Helvetica"/>
                <a:cs typeface="Helvetica"/>
              </a:rPr>
              <a:t>Away Team: Orioles</a:t>
            </a:r>
            <a:r>
              <a:rPr lang="en-US" dirty="0">
                <a:latin typeface="Helvetica"/>
                <a:cs typeface="Helvetica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latin typeface="Helvetica"/>
                <a:cs typeface="Helvetica"/>
              </a:rPr>
              <a:t>Away Team: Dodgers</a:t>
            </a:r>
            <a:r>
              <a:rPr lang="en-US" dirty="0">
                <a:latin typeface="Helvetica"/>
                <a:cs typeface="Helvetica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latin typeface="Helvetica"/>
                <a:cs typeface="Helvetica"/>
              </a:rPr>
              <a:t>Home Team: Orioles</a:t>
            </a:r>
            <a:r>
              <a:rPr lang="en-US" dirty="0">
                <a:latin typeface="Helvetica"/>
                <a:cs typeface="Helvetica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latin typeface="Helvetica"/>
                <a:cs typeface="Helvetica"/>
              </a:rPr>
              <a:t>Home Team: Braves</a:t>
            </a:r>
            <a:r>
              <a:rPr lang="en-US" dirty="0"/>
              <a:t>	</a:t>
            </a:r>
          </a:p>
        </p:txBody>
      </p:sp>
      <p:sp>
        <p:nvSpPr>
          <p:cNvPr id="32" name="Rectangle 31"/>
          <p:cNvSpPr/>
          <p:nvPr/>
        </p:nvSpPr>
        <p:spPr>
          <a:xfrm>
            <a:off x="457200" y="1046682"/>
            <a:ext cx="25799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Helvetica"/>
                <a:cs typeface="Helvetica"/>
              </a:rPr>
              <a:t>Top Features</a:t>
            </a:r>
            <a:endParaRPr lang="en-US" b="1" dirty="0">
              <a:latin typeface="Helvetica"/>
              <a:cs typeface="Helvetica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992046" y="1767358"/>
            <a:ext cx="36947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More l</a:t>
            </a:r>
            <a:r>
              <a:rPr lang="en-US" dirty="0" smtClean="0">
                <a:latin typeface="Helvetica"/>
                <a:cs typeface="Helvetica"/>
              </a:rPr>
              <a:t>ocation and team-based features should be incorporated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41292" y="1918783"/>
            <a:ext cx="343482" cy="343482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422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02432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0000FF"/>
                </a:solidFill>
                <a:latin typeface="Helvetica"/>
                <a:cs typeface="Helvetica"/>
              </a:rPr>
              <a:t>Let’s Go </a:t>
            </a:r>
            <a:r>
              <a:rPr lang="en-US" sz="4000" b="1" dirty="0" smtClean="0">
                <a:solidFill>
                  <a:srgbClr val="FF6600"/>
                </a:solidFill>
                <a:latin typeface="Helvetica"/>
                <a:cs typeface="Helvetica"/>
              </a:rPr>
              <a:t>Mets!</a:t>
            </a:r>
          </a:p>
        </p:txBody>
      </p:sp>
      <p:pic>
        <p:nvPicPr>
          <p:cNvPr id="3" name="Picture 2" descr="IMG_362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445" y="1196902"/>
            <a:ext cx="2881239" cy="432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214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Appendix: Next Steps</a:t>
            </a:r>
            <a:endParaRPr lang="en-US" sz="3200" b="1" dirty="0"/>
          </a:p>
        </p:txBody>
      </p:sp>
      <p:sp>
        <p:nvSpPr>
          <p:cNvPr id="37" name="Rectangle 36"/>
          <p:cNvSpPr/>
          <p:nvPr/>
        </p:nvSpPr>
        <p:spPr>
          <a:xfrm>
            <a:off x="457200" y="1233843"/>
            <a:ext cx="684565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Incorporate more locational/game-specific data: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Stadium data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Weather</a:t>
            </a:r>
          </a:p>
          <a:p>
            <a:pPr marL="742950" lvl="1" indent="-285750">
              <a:buFont typeface="Arial"/>
              <a:buChar char="•"/>
            </a:pPr>
            <a:endParaRPr lang="en-US" dirty="0" smtClean="0">
              <a:latin typeface="Helvetica"/>
              <a:cs typeface="Helvetica"/>
            </a:endParaRPr>
          </a:p>
          <a:p>
            <a:r>
              <a:rPr lang="en-US" dirty="0" smtClean="0">
                <a:latin typeface="Helvetica"/>
                <a:cs typeface="Helvetica"/>
              </a:rPr>
              <a:t>Pitcher vs. Player data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Lefty vs. Righty, Righty vs. Righty, Righty vs. Lefty</a:t>
            </a:r>
          </a:p>
          <a:p>
            <a:endParaRPr lang="en-US" dirty="0">
              <a:latin typeface="Helvetica"/>
              <a:cs typeface="Helvetica"/>
            </a:endParaRPr>
          </a:p>
          <a:p>
            <a:r>
              <a:rPr lang="en-US" dirty="0" smtClean="0">
                <a:latin typeface="Helvetica"/>
                <a:cs typeface="Helvetica"/>
              </a:rPr>
              <a:t>Have </a:t>
            </a:r>
            <a:r>
              <a:rPr lang="en-US" dirty="0">
                <a:latin typeface="Helvetica"/>
                <a:cs typeface="Helvetica"/>
              </a:rPr>
              <a:t>the model work in real-time (predicting next game of the season), in a working web </a:t>
            </a:r>
            <a:r>
              <a:rPr lang="en-US" dirty="0" smtClean="0">
                <a:latin typeface="Helvetica"/>
                <a:cs typeface="Helvetica"/>
              </a:rPr>
              <a:t>app</a:t>
            </a: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426587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339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62000" y="0"/>
            <a:ext cx="7606862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238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1165137"/>
            <a:ext cx="9144000" cy="3041009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117" y="1522695"/>
            <a:ext cx="80867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Helvetica"/>
                <a:cs typeface="Helvetica"/>
              </a:rPr>
              <a:t>How accurately can we predict </a:t>
            </a:r>
          </a:p>
          <a:p>
            <a:r>
              <a:rPr lang="en-US" sz="3600" b="1" dirty="0" smtClean="0">
                <a:latin typeface="Helvetica"/>
                <a:cs typeface="Helvetica"/>
              </a:rPr>
              <a:t>Major League</a:t>
            </a:r>
            <a:r>
              <a:rPr lang="en-US" sz="3600" b="1" dirty="0" smtClean="0">
                <a:latin typeface="Helvetica"/>
                <a:cs typeface="Helvetica"/>
              </a:rPr>
              <a:t> </a:t>
            </a:r>
            <a:r>
              <a:rPr lang="en-US" sz="3600" b="1" dirty="0" smtClean="0">
                <a:latin typeface="Helvetica"/>
                <a:cs typeface="Helvetica"/>
              </a:rPr>
              <a:t>Baseball </a:t>
            </a:r>
            <a:endParaRPr lang="en-US" sz="3600" b="1" dirty="0" smtClean="0">
              <a:latin typeface="Helvetica"/>
              <a:cs typeface="Helvetica"/>
            </a:endParaRPr>
          </a:p>
          <a:p>
            <a:r>
              <a:rPr lang="en-US" sz="3600" b="1" dirty="0" smtClean="0">
                <a:latin typeface="Helvetica"/>
                <a:cs typeface="Helvetica"/>
              </a:rPr>
              <a:t>game </a:t>
            </a:r>
            <a:r>
              <a:rPr lang="en-US" sz="3600" b="1" dirty="0" smtClean="0">
                <a:latin typeface="Helvetica"/>
                <a:cs typeface="Helvetica"/>
              </a:rPr>
              <a:t>outcomes</a:t>
            </a:r>
            <a:r>
              <a:rPr lang="en-US" sz="3600" b="1" dirty="0" smtClean="0">
                <a:latin typeface="Helvetica"/>
                <a:cs typeface="Helvetica"/>
              </a:rPr>
              <a:t>?</a:t>
            </a:r>
          </a:p>
          <a:p>
            <a:pPr algn="ctr"/>
            <a:endParaRPr lang="en-US" sz="2000" b="1" dirty="0" smtClean="0">
              <a:latin typeface="Helvetica"/>
              <a:cs typeface="Helvetica"/>
            </a:endParaRPr>
          </a:p>
          <a:p>
            <a:r>
              <a:rPr lang="en-US" sz="2000" dirty="0" smtClean="0">
                <a:latin typeface="Helvetica"/>
                <a:cs typeface="Helvetica"/>
              </a:rPr>
              <a:t>Jacqueline </a:t>
            </a:r>
            <a:r>
              <a:rPr lang="en-US" sz="2000" dirty="0" err="1" smtClean="0">
                <a:latin typeface="Helvetica"/>
                <a:cs typeface="Helvetica"/>
              </a:rPr>
              <a:t>Kuo</a:t>
            </a:r>
            <a:endParaRPr lang="en-US" sz="2000" dirty="0" smtClean="0">
              <a:latin typeface="Helvetica"/>
              <a:cs typeface="Helvetica"/>
            </a:endParaRPr>
          </a:p>
          <a:p>
            <a:r>
              <a:rPr lang="en-US" sz="2000" dirty="0" smtClean="0">
                <a:latin typeface="Helvetica"/>
                <a:cs typeface="Helvetica"/>
              </a:rPr>
              <a:t>October 30, 2019 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841161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1165137"/>
            <a:ext cx="9144000" cy="3041009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117" y="1441783"/>
            <a:ext cx="80867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Helvetica"/>
                <a:cs typeface="Helvetica"/>
              </a:rPr>
              <a:t>How accurately can we predict </a:t>
            </a:r>
          </a:p>
          <a:p>
            <a:r>
              <a:rPr lang="en-US" sz="3600" b="1" dirty="0" smtClean="0">
                <a:latin typeface="Helvetica"/>
                <a:cs typeface="Helvetica"/>
              </a:rPr>
              <a:t>Major League Baseball </a:t>
            </a:r>
          </a:p>
          <a:p>
            <a:r>
              <a:rPr lang="en-US" sz="3600" b="1" dirty="0" smtClean="0">
                <a:latin typeface="Helvetica"/>
                <a:cs typeface="Helvetica"/>
              </a:rPr>
              <a:t>game </a:t>
            </a:r>
            <a:r>
              <a:rPr lang="en-US" sz="3600" b="1" dirty="0" smtClean="0">
                <a:latin typeface="Helvetica"/>
                <a:cs typeface="Helvetica"/>
              </a:rPr>
              <a:t>outcomes?</a:t>
            </a:r>
          </a:p>
          <a:p>
            <a:endParaRPr lang="en-US" sz="2000" b="1" dirty="0" smtClean="0">
              <a:latin typeface="Helvetica"/>
              <a:cs typeface="Helvetica"/>
            </a:endParaRPr>
          </a:p>
          <a:p>
            <a:r>
              <a:rPr lang="en-US" sz="3200" i="1" dirty="0" smtClean="0">
                <a:latin typeface="Helvetica"/>
                <a:cs typeface="Helvetica"/>
              </a:rPr>
              <a:t>(aka can we predict my dad’s mood?) </a:t>
            </a:r>
            <a:endParaRPr lang="en-US" sz="3200" i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01748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9-10-29 at 5.37.57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9" r="1612"/>
          <a:stretch/>
        </p:blipFill>
        <p:spPr>
          <a:xfrm>
            <a:off x="1917514" y="1014416"/>
            <a:ext cx="5039975" cy="2854658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The Data.</a:t>
            </a:r>
            <a:endParaRPr lang="en-US" sz="32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481" y="4194206"/>
            <a:ext cx="912262" cy="9122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0515" y="4326384"/>
            <a:ext cx="1533219" cy="731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18270" t="15761" r="18525" b="15555"/>
          <a:stretch/>
        </p:blipFill>
        <p:spPr>
          <a:xfrm>
            <a:off x="6698855" y="4194206"/>
            <a:ext cx="1290180" cy="971041"/>
          </a:xfrm>
          <a:prstGeom prst="rect">
            <a:avLst/>
          </a:prstGeom>
        </p:spPr>
      </p:pic>
      <p:pic>
        <p:nvPicPr>
          <p:cNvPr id="8" name="Picture 7" descr="Screen Shot 2019-10-29 at 5.43.45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88" y="5057612"/>
            <a:ext cx="2037322" cy="4057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634272" y="4650337"/>
            <a:ext cx="84539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489963" y="4650337"/>
            <a:ext cx="845394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4768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The Data.</a:t>
            </a:r>
            <a:endParaRPr lang="en-US" sz="3200" b="1" dirty="0"/>
          </a:p>
        </p:txBody>
      </p:sp>
      <p:grpSp>
        <p:nvGrpSpPr>
          <p:cNvPr id="41" name="Group 40"/>
          <p:cNvGrpSpPr/>
          <p:nvPr/>
        </p:nvGrpSpPr>
        <p:grpSpPr>
          <a:xfrm>
            <a:off x="622369" y="1273187"/>
            <a:ext cx="3132065" cy="1347565"/>
            <a:chOff x="670292" y="2891520"/>
            <a:chExt cx="3132065" cy="1347565"/>
          </a:xfrm>
        </p:grpSpPr>
        <p:sp>
          <p:nvSpPr>
            <p:cNvPr id="7" name="Rectangle 6"/>
            <p:cNvSpPr/>
            <p:nvPr/>
          </p:nvSpPr>
          <p:spPr>
            <a:xfrm>
              <a:off x="1132408" y="3408088"/>
              <a:ext cx="266994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sz="1600" dirty="0">
                  <a:latin typeface="Helvetica"/>
                  <a:cs typeface="Helvetica"/>
                </a:rPr>
                <a:t>2015-2019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600" dirty="0">
                  <a:latin typeface="Helvetica"/>
                  <a:cs typeface="Helvetica"/>
                </a:rPr>
                <a:t>Regular </a:t>
              </a:r>
              <a:r>
                <a:rPr lang="en-US" sz="1600" dirty="0" smtClean="0">
                  <a:latin typeface="Helvetica"/>
                  <a:cs typeface="Helvetica"/>
                </a:rPr>
                <a:t>Season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600" dirty="0" smtClean="0">
                  <a:latin typeface="Helvetica"/>
                  <a:cs typeface="Helvetica"/>
                </a:rPr>
                <a:t>12,150 games</a:t>
              </a:r>
              <a:endParaRPr lang="en-US" sz="1600" dirty="0">
                <a:latin typeface="Helvetica"/>
                <a:cs typeface="Helvetica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118603" y="2891520"/>
              <a:ext cx="15824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 smtClean="0">
                  <a:latin typeface="Helvetica"/>
                  <a:cs typeface="Helvetica"/>
                </a:rPr>
                <a:t>Data Scope</a:t>
              </a:r>
              <a:endParaRPr lang="en-US" sz="2000" b="1" dirty="0">
                <a:latin typeface="Helvetica"/>
                <a:cs typeface="Helvetica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70292" y="2934344"/>
              <a:ext cx="343482" cy="343482"/>
            </a:xfrm>
            <a:prstGeom prst="rect">
              <a:avLst/>
            </a:prstGeom>
            <a:solidFill>
              <a:srgbClr val="0000FF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838297" y="1230363"/>
            <a:ext cx="2661336" cy="2147108"/>
            <a:chOff x="3718497" y="1138139"/>
            <a:chExt cx="2661336" cy="2147108"/>
          </a:xfrm>
        </p:grpSpPr>
        <p:sp>
          <p:nvSpPr>
            <p:cNvPr id="23" name="Rectangle 22"/>
            <p:cNvSpPr/>
            <p:nvPr/>
          </p:nvSpPr>
          <p:spPr>
            <a:xfrm>
              <a:off x="4180613" y="1138139"/>
              <a:ext cx="152467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 smtClean="0">
                  <a:latin typeface="Helvetica"/>
                  <a:cs typeface="Helvetica"/>
                </a:rPr>
                <a:t>Game Data</a:t>
              </a:r>
              <a:endParaRPr lang="en-US" sz="2000" b="1" dirty="0">
                <a:latin typeface="Helvetica"/>
                <a:cs typeface="Helvetica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718497" y="1180963"/>
              <a:ext cx="343482" cy="343482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296246" y="1684809"/>
              <a:ext cx="2083587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sz="1600" dirty="0" smtClean="0">
                  <a:latin typeface="Helvetica"/>
                  <a:cs typeface="Helvetica"/>
                </a:rPr>
                <a:t>Home Team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600" dirty="0" smtClean="0">
                  <a:latin typeface="Helvetica"/>
                  <a:cs typeface="Helvetica"/>
                </a:rPr>
                <a:t>Away Team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600" dirty="0" smtClean="0">
                  <a:latin typeface="Helvetica"/>
                  <a:cs typeface="Helvetica"/>
                </a:rPr>
                <a:t>Day of the week</a:t>
              </a:r>
            </a:p>
            <a:p>
              <a:pPr marL="285750" indent="-285750">
                <a:buFont typeface="Arial"/>
                <a:buChar char="•"/>
              </a:pPr>
              <a:endParaRPr lang="en-US" sz="1600" dirty="0" smtClean="0">
                <a:latin typeface="Helvetica"/>
                <a:cs typeface="Helvetica"/>
              </a:endParaRPr>
            </a:p>
            <a:p>
              <a:pPr marL="285750" indent="-285750">
                <a:buFont typeface="Arial"/>
                <a:buChar char="•"/>
              </a:pPr>
              <a:endParaRPr lang="en-US" sz="1600" dirty="0" smtClean="0">
                <a:latin typeface="Helvetica"/>
                <a:cs typeface="Helvetica"/>
              </a:endParaRPr>
            </a:p>
            <a:p>
              <a:pPr marL="285750" indent="-285750">
                <a:buFont typeface="Arial"/>
                <a:buChar char="•"/>
              </a:pPr>
              <a:endParaRPr lang="en-US" dirty="0" smtClean="0">
                <a:latin typeface="Helvetica"/>
                <a:cs typeface="Helvetica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838297" y="3058757"/>
            <a:ext cx="4432722" cy="2212756"/>
            <a:chOff x="3718497" y="2615456"/>
            <a:chExt cx="4432722" cy="2212756"/>
          </a:xfrm>
        </p:grpSpPr>
        <p:sp>
          <p:nvSpPr>
            <p:cNvPr id="28" name="TextBox 27"/>
            <p:cNvSpPr txBox="1"/>
            <p:nvPr/>
          </p:nvSpPr>
          <p:spPr>
            <a:xfrm>
              <a:off x="4231418" y="2615456"/>
              <a:ext cx="33196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latin typeface="Helvetica"/>
                  <a:cs typeface="Helvetica"/>
                </a:rPr>
                <a:t>Player Stats per Game</a:t>
              </a:r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5552785" y="3169686"/>
              <a:ext cx="1397905" cy="1658526"/>
              <a:chOff x="4910384" y="3793342"/>
              <a:chExt cx="1397905" cy="1658526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4910384" y="4066873"/>
                <a:ext cx="1397905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OBP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RBI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Batting average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Runs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Slugging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4910384" y="3793342"/>
                <a:ext cx="10937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>
                    <a:latin typeface="Helvetica"/>
                    <a:cs typeface="Helvetica"/>
                  </a:rPr>
                  <a:t>Batting</a:t>
                </a: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4231418" y="3169686"/>
              <a:ext cx="1270297" cy="1658526"/>
              <a:chOff x="3589017" y="3793342"/>
              <a:chExt cx="1270297" cy="1658526"/>
            </a:xfrm>
          </p:grpSpPr>
          <p:sp>
            <p:nvSpPr>
              <p:cNvPr id="29" name="TextBox 28"/>
              <p:cNvSpPr txBox="1"/>
              <p:nvPr/>
            </p:nvSpPr>
            <p:spPr>
              <a:xfrm>
                <a:off x="3589017" y="4066873"/>
                <a:ext cx="1270297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ERA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WHIP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K9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Wins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Losses</a:t>
                </a:r>
              </a:p>
              <a:p>
                <a:pPr marL="285750" indent="-285750">
                  <a:buFont typeface="Arial"/>
                  <a:buChar char="•"/>
                </a:pPr>
                <a:endParaRPr lang="en-US" sz="1400" dirty="0" smtClean="0">
                  <a:latin typeface="Helvetica"/>
                  <a:cs typeface="Helvetica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3589017" y="3793342"/>
                <a:ext cx="112863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>
                    <a:latin typeface="Helvetica"/>
                    <a:cs typeface="Helvetica"/>
                  </a:rPr>
                  <a:t>Pitching</a:t>
                </a:r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6917900" y="3169686"/>
              <a:ext cx="1233319" cy="1012195"/>
              <a:chOff x="6359359" y="3793342"/>
              <a:chExt cx="1233319" cy="1012195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6359359" y="4066873"/>
                <a:ext cx="123331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Errors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Assists</a:t>
                </a:r>
              </a:p>
              <a:p>
                <a:pPr marL="285750" indent="-285750">
                  <a:buFont typeface="Arial"/>
                  <a:buChar char="•"/>
                </a:pPr>
                <a:endParaRPr lang="en-US" sz="1400" dirty="0" smtClean="0">
                  <a:latin typeface="Helvetica"/>
                  <a:cs typeface="Helvetica"/>
                </a:endParaRPr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6359360" y="3793342"/>
                <a:ext cx="123331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>
                    <a:latin typeface="Helvetica"/>
                    <a:cs typeface="Helvetica"/>
                  </a:rPr>
                  <a:t>Fielding</a:t>
                </a:r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3718497" y="2672084"/>
              <a:ext cx="343482" cy="343482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57" y="2555850"/>
            <a:ext cx="638051" cy="638051"/>
          </a:xfrm>
          <a:prstGeom prst="rect">
            <a:avLst/>
          </a:prstGeom>
        </p:spPr>
      </p:pic>
      <p:pic>
        <p:nvPicPr>
          <p:cNvPr id="42" name="Picture 41" descr="Screen Shot 2019-10-29 at 5.43.4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813" y="2690995"/>
            <a:ext cx="1846805" cy="36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692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The Data.</a:t>
            </a:r>
            <a:endParaRPr lang="en-US" sz="3200" b="1" dirty="0"/>
          </a:p>
        </p:txBody>
      </p:sp>
      <p:grpSp>
        <p:nvGrpSpPr>
          <p:cNvPr id="41" name="Group 40"/>
          <p:cNvGrpSpPr/>
          <p:nvPr/>
        </p:nvGrpSpPr>
        <p:grpSpPr>
          <a:xfrm>
            <a:off x="622369" y="1273187"/>
            <a:ext cx="3132065" cy="1347565"/>
            <a:chOff x="670292" y="2891520"/>
            <a:chExt cx="3132065" cy="1347565"/>
          </a:xfrm>
        </p:grpSpPr>
        <p:sp>
          <p:nvSpPr>
            <p:cNvPr id="7" name="Rectangle 6"/>
            <p:cNvSpPr/>
            <p:nvPr/>
          </p:nvSpPr>
          <p:spPr>
            <a:xfrm>
              <a:off x="1132408" y="3408088"/>
              <a:ext cx="266994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sz="1600" dirty="0">
                  <a:latin typeface="Helvetica"/>
                  <a:cs typeface="Helvetica"/>
                </a:rPr>
                <a:t>2015-2019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600" dirty="0">
                  <a:latin typeface="Helvetica"/>
                  <a:cs typeface="Helvetica"/>
                </a:rPr>
                <a:t>Regular </a:t>
              </a:r>
              <a:r>
                <a:rPr lang="en-US" sz="1600" dirty="0" smtClean="0">
                  <a:latin typeface="Helvetica"/>
                  <a:cs typeface="Helvetica"/>
                </a:rPr>
                <a:t>Season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600" dirty="0" smtClean="0">
                  <a:latin typeface="Helvetica"/>
                  <a:cs typeface="Helvetica"/>
                </a:rPr>
                <a:t>12,150 games</a:t>
              </a:r>
              <a:endParaRPr lang="en-US" sz="1600" dirty="0">
                <a:latin typeface="Helvetica"/>
                <a:cs typeface="Helvetica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118603" y="2891520"/>
              <a:ext cx="15824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 smtClean="0">
                  <a:latin typeface="Helvetica"/>
                  <a:cs typeface="Helvetica"/>
                </a:rPr>
                <a:t>Data Scope</a:t>
              </a:r>
              <a:endParaRPr lang="en-US" sz="2000" b="1" dirty="0">
                <a:latin typeface="Helvetica"/>
                <a:cs typeface="Helvetica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70292" y="2934344"/>
              <a:ext cx="343482" cy="343482"/>
            </a:xfrm>
            <a:prstGeom prst="rect">
              <a:avLst/>
            </a:prstGeom>
            <a:solidFill>
              <a:srgbClr val="0000FF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838297" y="1230363"/>
            <a:ext cx="2661336" cy="2147108"/>
            <a:chOff x="3718497" y="1138139"/>
            <a:chExt cx="2661336" cy="2147108"/>
          </a:xfrm>
        </p:grpSpPr>
        <p:sp>
          <p:nvSpPr>
            <p:cNvPr id="23" name="Rectangle 22"/>
            <p:cNvSpPr/>
            <p:nvPr/>
          </p:nvSpPr>
          <p:spPr>
            <a:xfrm>
              <a:off x="4180613" y="1138139"/>
              <a:ext cx="152467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 smtClean="0">
                  <a:latin typeface="Helvetica"/>
                  <a:cs typeface="Helvetica"/>
                </a:rPr>
                <a:t>Game Data</a:t>
              </a:r>
              <a:endParaRPr lang="en-US" sz="2000" b="1" dirty="0">
                <a:latin typeface="Helvetica"/>
                <a:cs typeface="Helvetica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718497" y="1180963"/>
              <a:ext cx="343482" cy="343482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296246" y="1684809"/>
              <a:ext cx="2083587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sz="1600" dirty="0" smtClean="0">
                  <a:latin typeface="Helvetica"/>
                  <a:cs typeface="Helvetica"/>
                </a:rPr>
                <a:t>Home Team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600" dirty="0" smtClean="0">
                  <a:latin typeface="Helvetica"/>
                  <a:cs typeface="Helvetica"/>
                </a:rPr>
                <a:t>Away Team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600" dirty="0" smtClean="0">
                  <a:latin typeface="Helvetica"/>
                  <a:cs typeface="Helvetica"/>
                </a:rPr>
                <a:t>Day of the week</a:t>
              </a:r>
            </a:p>
            <a:p>
              <a:pPr marL="285750" indent="-285750">
                <a:buFont typeface="Arial"/>
                <a:buChar char="•"/>
              </a:pPr>
              <a:endParaRPr lang="en-US" sz="1600" dirty="0" smtClean="0">
                <a:latin typeface="Helvetica"/>
                <a:cs typeface="Helvetica"/>
              </a:endParaRPr>
            </a:p>
            <a:p>
              <a:pPr marL="285750" indent="-285750">
                <a:buFont typeface="Arial"/>
                <a:buChar char="•"/>
              </a:pPr>
              <a:endParaRPr lang="en-US" sz="1600" dirty="0" smtClean="0">
                <a:latin typeface="Helvetica"/>
                <a:cs typeface="Helvetica"/>
              </a:endParaRPr>
            </a:p>
            <a:p>
              <a:pPr marL="285750" indent="-285750">
                <a:buFont typeface="Arial"/>
                <a:buChar char="•"/>
              </a:pPr>
              <a:endParaRPr lang="en-US" dirty="0" smtClean="0">
                <a:latin typeface="Helvetica"/>
                <a:cs typeface="Helvetica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838297" y="3058757"/>
            <a:ext cx="4432722" cy="2212756"/>
            <a:chOff x="3718497" y="2615456"/>
            <a:chExt cx="4432722" cy="2212756"/>
          </a:xfrm>
        </p:grpSpPr>
        <p:sp>
          <p:nvSpPr>
            <p:cNvPr id="28" name="TextBox 27"/>
            <p:cNvSpPr txBox="1"/>
            <p:nvPr/>
          </p:nvSpPr>
          <p:spPr>
            <a:xfrm>
              <a:off x="4231418" y="2615456"/>
              <a:ext cx="33196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latin typeface="Helvetica"/>
                  <a:cs typeface="Helvetica"/>
                </a:rPr>
                <a:t>Player Stats per Game</a:t>
              </a:r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5552785" y="3169686"/>
              <a:ext cx="1397905" cy="1658526"/>
              <a:chOff x="4910384" y="3793342"/>
              <a:chExt cx="1397905" cy="1658526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4910384" y="4066873"/>
                <a:ext cx="1397905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OBP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RBI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Batting average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Runs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Slugging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4910384" y="3793342"/>
                <a:ext cx="10937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>
                    <a:latin typeface="Helvetica"/>
                    <a:cs typeface="Helvetica"/>
                  </a:rPr>
                  <a:t>Batting</a:t>
                </a: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4231418" y="3169686"/>
              <a:ext cx="1270297" cy="1658526"/>
              <a:chOff x="3589017" y="3793342"/>
              <a:chExt cx="1270297" cy="1658526"/>
            </a:xfrm>
          </p:grpSpPr>
          <p:sp>
            <p:nvSpPr>
              <p:cNvPr id="29" name="TextBox 28"/>
              <p:cNvSpPr txBox="1"/>
              <p:nvPr/>
            </p:nvSpPr>
            <p:spPr>
              <a:xfrm>
                <a:off x="3589017" y="4066873"/>
                <a:ext cx="1270297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ERA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WHIP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K9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Wins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Losses</a:t>
                </a:r>
              </a:p>
              <a:p>
                <a:pPr marL="285750" indent="-285750">
                  <a:buFont typeface="Arial"/>
                  <a:buChar char="•"/>
                </a:pPr>
                <a:endParaRPr lang="en-US" sz="1400" dirty="0" smtClean="0">
                  <a:latin typeface="Helvetica"/>
                  <a:cs typeface="Helvetica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3589017" y="3793342"/>
                <a:ext cx="112863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>
                    <a:latin typeface="Helvetica"/>
                    <a:cs typeface="Helvetica"/>
                  </a:rPr>
                  <a:t>Pitching</a:t>
                </a:r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6917900" y="3169686"/>
              <a:ext cx="1233319" cy="1012195"/>
              <a:chOff x="6359359" y="3793342"/>
              <a:chExt cx="1233319" cy="1012195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6359359" y="4066873"/>
                <a:ext cx="1233319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Errors</a:t>
                </a:r>
              </a:p>
              <a:p>
                <a:pPr marL="285750" indent="-285750">
                  <a:buFont typeface="Arial"/>
                  <a:buChar char="•"/>
                </a:pPr>
                <a:r>
                  <a:rPr lang="en-US" sz="1400" dirty="0" smtClean="0">
                    <a:latin typeface="Helvetica"/>
                    <a:cs typeface="Helvetica"/>
                  </a:rPr>
                  <a:t>Assists</a:t>
                </a:r>
              </a:p>
              <a:p>
                <a:pPr marL="285750" indent="-285750">
                  <a:buFont typeface="Arial"/>
                  <a:buChar char="•"/>
                </a:pPr>
                <a:endParaRPr lang="en-US" sz="1400" dirty="0" smtClean="0">
                  <a:latin typeface="Helvetica"/>
                  <a:cs typeface="Helvetica"/>
                </a:endParaRPr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6359360" y="3793342"/>
                <a:ext cx="123331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>
                    <a:latin typeface="Helvetica"/>
                    <a:cs typeface="Helvetica"/>
                  </a:rPr>
                  <a:t>Fielding</a:t>
                </a:r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3718497" y="2672084"/>
              <a:ext cx="343482" cy="343482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57" y="2555850"/>
            <a:ext cx="638051" cy="638051"/>
          </a:xfrm>
          <a:prstGeom prst="rect">
            <a:avLst/>
          </a:prstGeom>
        </p:spPr>
      </p:pic>
      <p:pic>
        <p:nvPicPr>
          <p:cNvPr id="42" name="Picture 41" descr="Screen Shot 2019-10-29 at 5.43.4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813" y="2690995"/>
            <a:ext cx="1846805" cy="367762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3553359" y="2813921"/>
            <a:ext cx="4813985" cy="2639607"/>
          </a:xfrm>
          <a:prstGeom prst="rect">
            <a:avLst/>
          </a:prstGeom>
          <a:noFill/>
          <a:ln w="57150" cmpd="sng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106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Feature Engineering.</a:t>
            </a:r>
            <a:endParaRPr lang="en-US" sz="32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868900" y="1155516"/>
            <a:ext cx="7906641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b="1" dirty="0" smtClean="0">
                <a:latin typeface="Helvetica"/>
                <a:cs typeface="Helvetica"/>
              </a:rPr>
              <a:t>Team Statistics Aggregated from Player Statistics </a:t>
            </a:r>
            <a:r>
              <a:rPr lang="en-US" sz="1900" b="1" dirty="0" smtClean="0">
                <a:latin typeface="Helvetica"/>
                <a:cs typeface="Helvetica"/>
              </a:rPr>
              <a:t>in past games</a:t>
            </a:r>
            <a:endParaRPr lang="en-US" sz="1900" b="1" dirty="0" smtClean="0">
              <a:latin typeface="Helvetica"/>
              <a:cs typeface="Helvetica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06199" y="1181366"/>
            <a:ext cx="343482" cy="343482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5223312" y="2151089"/>
            <a:ext cx="1266878" cy="2479529"/>
            <a:chOff x="2712139" y="2072531"/>
            <a:chExt cx="1266878" cy="2479529"/>
          </a:xfrm>
        </p:grpSpPr>
        <p:cxnSp>
          <p:nvCxnSpPr>
            <p:cNvPr id="45" name="Straight Connector 44"/>
            <p:cNvCxnSpPr/>
            <p:nvPr/>
          </p:nvCxnSpPr>
          <p:spPr>
            <a:xfrm flipV="1">
              <a:off x="2729102" y="3265274"/>
              <a:ext cx="1246927" cy="0"/>
            </a:xfrm>
            <a:prstGeom prst="line">
              <a:avLst/>
            </a:prstGeom>
            <a:ln w="6350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/>
            <p:cNvSpPr/>
            <p:nvPr/>
          </p:nvSpPr>
          <p:spPr>
            <a:xfrm>
              <a:off x="2712139" y="3339980"/>
              <a:ext cx="125442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7-game </a:t>
              </a:r>
            </a:p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Average</a:t>
              </a:r>
              <a:endParaRPr lang="en-US" sz="1400" dirty="0">
                <a:latin typeface="Helvetica"/>
                <a:cs typeface="Helvetica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712139" y="4028840"/>
              <a:ext cx="125442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30-game </a:t>
              </a:r>
            </a:p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Average</a:t>
              </a:r>
              <a:endParaRPr lang="en-US" sz="1400" dirty="0">
                <a:latin typeface="Helvetica"/>
                <a:cs typeface="Helvetica"/>
              </a:endParaRPr>
            </a:p>
          </p:txBody>
        </p:sp>
        <p:cxnSp>
          <p:nvCxnSpPr>
            <p:cNvPr id="48" name="Straight Connector 47"/>
            <p:cNvCxnSpPr/>
            <p:nvPr/>
          </p:nvCxnSpPr>
          <p:spPr>
            <a:xfrm flipV="1">
              <a:off x="2732090" y="3940616"/>
              <a:ext cx="1246927" cy="0"/>
            </a:xfrm>
            <a:prstGeom prst="line">
              <a:avLst/>
            </a:prstGeom>
            <a:ln w="6350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2717384" y="2722104"/>
              <a:ext cx="124393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Last game stats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712139" y="2072531"/>
              <a:ext cx="12544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latin typeface="Helvetica"/>
                  <a:cs typeface="Helvetica"/>
                </a:rPr>
                <a:t>Player Aggregation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06199" y="2148828"/>
            <a:ext cx="4195681" cy="2500346"/>
            <a:chOff x="4579860" y="2070270"/>
            <a:chExt cx="4195681" cy="2500346"/>
          </a:xfrm>
        </p:grpSpPr>
        <p:sp>
          <p:nvSpPr>
            <p:cNvPr id="35" name="TextBox 34"/>
            <p:cNvSpPr txBox="1"/>
            <p:nvPr/>
          </p:nvSpPr>
          <p:spPr>
            <a:xfrm>
              <a:off x="6187974" y="3185621"/>
              <a:ext cx="139790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OBP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RBI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Batting average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Runs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Slugging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6013660" y="2874737"/>
              <a:ext cx="10937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Batting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29254" y="3185621"/>
              <a:ext cx="127029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ERA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WHIP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K9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Wins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Losses</a:t>
              </a:r>
            </a:p>
            <a:p>
              <a:pPr marL="285750" indent="-285750">
                <a:buFont typeface="Arial"/>
                <a:buChar char="•"/>
              </a:pPr>
              <a:endParaRPr lang="en-US" sz="1400" dirty="0" smtClean="0">
                <a:latin typeface="Helvetica"/>
                <a:cs typeface="Helvetica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692293" y="2874737"/>
              <a:ext cx="11286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Pitching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453481" y="3185621"/>
              <a:ext cx="123331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Errors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400" dirty="0" smtClean="0">
                  <a:latin typeface="Helvetica"/>
                  <a:cs typeface="Helvetica"/>
                </a:rPr>
                <a:t>Assists</a:t>
              </a:r>
            </a:p>
            <a:p>
              <a:pPr marL="285750" indent="-285750">
                <a:buFont typeface="Arial"/>
                <a:buChar char="•"/>
              </a:pPr>
              <a:endParaRPr lang="en-US" sz="1400" dirty="0" smtClean="0">
                <a:latin typeface="Helvetica"/>
                <a:cs typeface="Helvetica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254266" y="2874737"/>
              <a:ext cx="123331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Fielding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579860" y="2070270"/>
              <a:ext cx="419568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latin typeface="Helvetica"/>
                  <a:cs typeface="Helvetica"/>
                </a:rPr>
                <a:t>Raw Player Statistics per game </a:t>
              </a:r>
            </a:p>
            <a:p>
              <a:pPr algn="ctr"/>
              <a:r>
                <a:rPr lang="en-US" sz="1400" b="1" dirty="0" smtClean="0">
                  <a:latin typeface="Helvetica"/>
                  <a:cs typeface="Helvetica"/>
                </a:rPr>
                <a:t>from </a:t>
              </a:r>
              <a:r>
                <a:rPr lang="en-US" sz="1400" b="1" dirty="0" err="1" smtClean="0">
                  <a:latin typeface="Helvetica"/>
                  <a:cs typeface="Helvetica"/>
                </a:rPr>
                <a:t>SportsRadar</a:t>
              </a:r>
              <a:r>
                <a:rPr lang="en-US" sz="1400" b="1" dirty="0" smtClean="0">
                  <a:latin typeface="Helvetica"/>
                  <a:cs typeface="Helvetica"/>
                </a:rPr>
                <a:t> API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7134220" y="2177891"/>
            <a:ext cx="1552579" cy="2443264"/>
            <a:chOff x="531089" y="2099333"/>
            <a:chExt cx="1552579" cy="2443264"/>
          </a:xfrm>
        </p:grpSpPr>
        <p:cxnSp>
          <p:nvCxnSpPr>
            <p:cNvPr id="54" name="Straight Connector 53"/>
            <p:cNvCxnSpPr/>
            <p:nvPr/>
          </p:nvCxnSpPr>
          <p:spPr>
            <a:xfrm flipV="1">
              <a:off x="656303" y="3255811"/>
              <a:ext cx="1246927" cy="0"/>
            </a:xfrm>
            <a:prstGeom prst="line">
              <a:avLst/>
            </a:prstGeom>
            <a:ln w="6350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54"/>
            <p:cNvSpPr/>
            <p:nvPr/>
          </p:nvSpPr>
          <p:spPr>
            <a:xfrm>
              <a:off x="682986" y="3330517"/>
              <a:ext cx="125442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7-game </a:t>
              </a:r>
            </a:p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Average</a:t>
              </a:r>
              <a:endParaRPr lang="en-US" sz="1400" dirty="0">
                <a:latin typeface="Helvetica"/>
                <a:cs typeface="Helvetica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682986" y="4019377"/>
              <a:ext cx="125442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30-game </a:t>
              </a:r>
            </a:p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Average</a:t>
              </a:r>
              <a:endParaRPr lang="en-US" sz="1400" dirty="0">
                <a:latin typeface="Helvetica"/>
                <a:cs typeface="Helvetica"/>
              </a:endParaRPr>
            </a:p>
          </p:txBody>
        </p:sp>
        <p:cxnSp>
          <p:nvCxnSpPr>
            <p:cNvPr id="57" name="Straight Connector 56"/>
            <p:cNvCxnSpPr/>
            <p:nvPr/>
          </p:nvCxnSpPr>
          <p:spPr>
            <a:xfrm flipV="1">
              <a:off x="659291" y="3931153"/>
              <a:ext cx="1246927" cy="0"/>
            </a:xfrm>
            <a:prstGeom prst="line">
              <a:avLst/>
            </a:prstGeom>
            <a:ln w="6350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tangle 57"/>
            <p:cNvSpPr/>
            <p:nvPr/>
          </p:nvSpPr>
          <p:spPr>
            <a:xfrm>
              <a:off x="688231" y="2712641"/>
              <a:ext cx="124393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 smtClean="0">
                  <a:latin typeface="Helvetica"/>
                  <a:cs typeface="Helvetica"/>
                </a:rPr>
                <a:t>Last game stats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31089" y="2099333"/>
              <a:ext cx="15525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latin typeface="Helvetica"/>
                  <a:cs typeface="Helvetica"/>
                </a:rPr>
                <a:t>Team &amp; Pitcher  Aggregation</a:t>
              </a:r>
            </a:p>
          </p:txBody>
        </p:sp>
      </p:grpSp>
      <p:cxnSp>
        <p:nvCxnSpPr>
          <p:cNvPr id="8" name="Straight Arrow Connector 7"/>
          <p:cNvCxnSpPr/>
          <p:nvPr/>
        </p:nvCxnSpPr>
        <p:spPr>
          <a:xfrm>
            <a:off x="4601880" y="3622970"/>
            <a:ext cx="430767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6673967" y="3613242"/>
            <a:ext cx="430767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457200" y="1921183"/>
            <a:ext cx="4144680" cy="3356262"/>
          </a:xfrm>
          <a:prstGeom prst="rect">
            <a:avLst/>
          </a:prstGeom>
          <a:noFill/>
          <a:ln w="57150" cmpd="sng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5032647" y="1921183"/>
            <a:ext cx="1641320" cy="3356262"/>
          </a:xfrm>
          <a:prstGeom prst="rect">
            <a:avLst/>
          </a:prstGeom>
          <a:noFill/>
          <a:ln w="57150" cmpd="sng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7134221" y="1944839"/>
            <a:ext cx="1552579" cy="3356262"/>
          </a:xfrm>
          <a:prstGeom prst="rect">
            <a:avLst/>
          </a:prstGeom>
          <a:noFill/>
          <a:ln w="5715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2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200" b="1" dirty="0" smtClean="0"/>
              <a:t>The Model.</a:t>
            </a:r>
            <a:endParaRPr lang="en-US" sz="3200" b="1" dirty="0"/>
          </a:p>
        </p:txBody>
      </p:sp>
      <p:grpSp>
        <p:nvGrpSpPr>
          <p:cNvPr id="8" name="Group 7"/>
          <p:cNvGrpSpPr/>
          <p:nvPr/>
        </p:nvGrpSpPr>
        <p:grpSpPr>
          <a:xfrm>
            <a:off x="706390" y="1744945"/>
            <a:ext cx="1941759" cy="2187757"/>
            <a:chOff x="805916" y="1500343"/>
            <a:chExt cx="1941759" cy="2187757"/>
          </a:xfrm>
        </p:grpSpPr>
        <p:pic>
          <p:nvPicPr>
            <p:cNvPr id="26" name="Picture 25" descr="Screen Shot 2019-10-29 at 5.43.45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5916" y="2040991"/>
              <a:ext cx="1846805" cy="367762"/>
            </a:xfrm>
            <a:prstGeom prst="rect">
              <a:avLst/>
            </a:prstGeom>
          </p:spPr>
        </p:pic>
        <p:sp>
          <p:nvSpPr>
            <p:cNvPr id="43" name="Rectangle 42"/>
            <p:cNvSpPr/>
            <p:nvPr/>
          </p:nvSpPr>
          <p:spPr>
            <a:xfrm>
              <a:off x="934428" y="2536876"/>
              <a:ext cx="237373" cy="237373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934428" y="2926649"/>
              <a:ext cx="237373" cy="237373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171801" y="2493647"/>
              <a:ext cx="123623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latin typeface="Helvetica"/>
                  <a:cs typeface="Helvetica"/>
                </a:rPr>
                <a:t>Game Data</a:t>
              </a:r>
              <a:endParaRPr lang="en-US" sz="1600" dirty="0">
                <a:latin typeface="Helvetica"/>
                <a:cs typeface="Helvetica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71803" y="2857103"/>
              <a:ext cx="1575872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latin typeface="Helvetica"/>
                  <a:cs typeface="Helvetica"/>
                </a:rPr>
                <a:t>Team &amp; Pitcher</a:t>
              </a:r>
            </a:p>
            <a:p>
              <a:r>
                <a:rPr lang="en-US" sz="1600" dirty="0" smtClean="0">
                  <a:latin typeface="Helvetica"/>
                  <a:cs typeface="Helvetica"/>
                </a:rPr>
                <a:t>Aggregated </a:t>
              </a:r>
            </a:p>
            <a:p>
              <a:r>
                <a:rPr lang="en-US" sz="1600" dirty="0" smtClean="0">
                  <a:latin typeface="Helvetica"/>
                  <a:cs typeface="Helvetica"/>
                </a:rPr>
                <a:t>Statistics</a:t>
              </a:r>
              <a:endParaRPr lang="en-US" sz="1600" dirty="0">
                <a:latin typeface="Helvetica"/>
                <a:cs typeface="Helvetica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934427" y="1500343"/>
              <a:ext cx="147360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 smtClean="0">
                  <a:latin typeface="Helvetica"/>
                  <a:cs typeface="Helvetica"/>
                </a:rPr>
                <a:t>Data</a:t>
              </a:r>
              <a:endParaRPr lang="en-US" b="1" dirty="0">
                <a:latin typeface="Helvetica"/>
                <a:cs typeface="Helvetica"/>
              </a:endParaRPr>
            </a:p>
          </p:txBody>
        </p:sp>
        <p:cxnSp>
          <p:nvCxnSpPr>
            <p:cNvPr id="5" name="Straight Connector 4"/>
            <p:cNvCxnSpPr/>
            <p:nvPr/>
          </p:nvCxnSpPr>
          <p:spPr>
            <a:xfrm>
              <a:off x="805916" y="1871774"/>
              <a:ext cx="1846805" cy="0"/>
            </a:xfrm>
            <a:prstGeom prst="line">
              <a:avLst/>
            </a:prstGeom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6205289" y="1647436"/>
            <a:ext cx="2258233" cy="1908323"/>
            <a:chOff x="6068362" y="1290775"/>
            <a:chExt cx="2258233" cy="1908323"/>
          </a:xfrm>
        </p:grpSpPr>
        <p:grpSp>
          <p:nvGrpSpPr>
            <p:cNvPr id="11" name="Group 10"/>
            <p:cNvGrpSpPr/>
            <p:nvPr/>
          </p:nvGrpSpPr>
          <p:grpSpPr>
            <a:xfrm>
              <a:off x="6403579" y="2493647"/>
              <a:ext cx="982944" cy="705451"/>
              <a:chOff x="6254163" y="3155869"/>
              <a:chExt cx="982944" cy="705451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6254163" y="3199098"/>
                <a:ext cx="237373" cy="237373"/>
              </a:xfrm>
              <a:prstGeom prst="rect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6254163" y="3588871"/>
                <a:ext cx="237373" cy="237373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6591144" y="3155869"/>
                <a:ext cx="53802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 smtClean="0">
                    <a:latin typeface="Helvetica"/>
                    <a:cs typeface="Helvetica"/>
                  </a:rPr>
                  <a:t>Win</a:t>
                </a:r>
                <a:endParaRPr lang="en-US" sz="1600" dirty="0">
                  <a:latin typeface="Helvetica"/>
                  <a:cs typeface="Helvetica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6603600" y="3522766"/>
                <a:ext cx="63350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 smtClean="0">
                    <a:latin typeface="Helvetica"/>
                    <a:cs typeface="Helvetica"/>
                  </a:rPr>
                  <a:t>Lose</a:t>
                </a:r>
                <a:endParaRPr lang="en-US" sz="1600" dirty="0">
                  <a:latin typeface="Helvetica"/>
                  <a:cs typeface="Helvetica"/>
                </a:endParaRPr>
              </a:p>
            </p:txBody>
          </p:sp>
        </p:grpSp>
        <p:sp>
          <p:nvSpPr>
            <p:cNvPr id="63" name="Rectangle 62"/>
            <p:cNvSpPr/>
            <p:nvPr/>
          </p:nvSpPr>
          <p:spPr>
            <a:xfrm>
              <a:off x="6068362" y="1290775"/>
              <a:ext cx="2258233" cy="6155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1" dirty="0" smtClean="0">
                  <a:latin typeface="Helvetica"/>
                  <a:cs typeface="Helvetica"/>
                </a:rPr>
                <a:t>Model </a:t>
              </a:r>
            </a:p>
            <a:p>
              <a:pPr algn="ctr"/>
              <a:r>
                <a:rPr lang="en-US" sz="1700" b="1" dirty="0" smtClean="0">
                  <a:latin typeface="Helvetica"/>
                  <a:cs typeface="Helvetica"/>
                </a:rPr>
                <a:t>Prediction</a:t>
              </a:r>
              <a:endParaRPr lang="en-US" sz="1700" b="1" dirty="0">
                <a:latin typeface="Helvetica"/>
                <a:cs typeface="Helvetica"/>
              </a:endParaRPr>
            </a:p>
          </p:txBody>
        </p:sp>
        <p:cxnSp>
          <p:nvCxnSpPr>
            <p:cNvPr id="64" name="Straight Connector 63"/>
            <p:cNvCxnSpPr/>
            <p:nvPr/>
          </p:nvCxnSpPr>
          <p:spPr>
            <a:xfrm>
              <a:off x="6262614" y="1917799"/>
              <a:ext cx="1846805" cy="0"/>
            </a:xfrm>
            <a:prstGeom prst="line">
              <a:avLst/>
            </a:prstGeom>
            <a:ln w="3175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Rectangle 64"/>
            <p:cNvSpPr/>
            <p:nvPr/>
          </p:nvSpPr>
          <p:spPr>
            <a:xfrm>
              <a:off x="6254163" y="2070199"/>
              <a:ext cx="201679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latin typeface="Helvetica"/>
                  <a:cs typeface="Helvetica"/>
                </a:rPr>
                <a:t>Will the Home Team</a:t>
              </a:r>
              <a:endParaRPr lang="en-US" sz="1600" dirty="0">
                <a:latin typeface="Helvetica"/>
                <a:cs typeface="Helvetica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3623440" y="1535377"/>
            <a:ext cx="1768099" cy="2975784"/>
          </a:xfrm>
          <a:prstGeom prst="rect">
            <a:avLst/>
          </a:prstGeom>
          <a:noFill/>
          <a:ln w="57150" cmpd="sng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623440" y="1755285"/>
            <a:ext cx="1768099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700" b="1" dirty="0" smtClean="0">
                <a:latin typeface="Helvetica"/>
                <a:cs typeface="Helvetica"/>
              </a:rPr>
              <a:t>Model 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424" y="2295832"/>
            <a:ext cx="924930" cy="1618627"/>
          </a:xfrm>
          <a:prstGeom prst="rect">
            <a:avLst/>
          </a:prstGeom>
        </p:spPr>
      </p:pic>
      <p:sp>
        <p:nvSpPr>
          <p:cNvPr id="18" name="Isosceles Triangle 17"/>
          <p:cNvSpPr/>
          <p:nvPr/>
        </p:nvSpPr>
        <p:spPr>
          <a:xfrm rot="5400000">
            <a:off x="2038350" y="2755316"/>
            <a:ext cx="2196362" cy="302953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Isosceles Triangle 66"/>
          <p:cNvSpPr/>
          <p:nvPr/>
        </p:nvSpPr>
        <p:spPr>
          <a:xfrm rot="5400000">
            <a:off x="4793768" y="2755316"/>
            <a:ext cx="2196362" cy="302953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581795" y="1535377"/>
            <a:ext cx="2107789" cy="2975784"/>
          </a:xfrm>
          <a:prstGeom prst="rect">
            <a:avLst/>
          </a:prstGeom>
          <a:noFill/>
          <a:ln w="57150" cmpd="sng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6278014" y="1535377"/>
            <a:ext cx="2185508" cy="2975784"/>
          </a:xfrm>
          <a:prstGeom prst="rect">
            <a:avLst/>
          </a:prstGeom>
          <a:noFill/>
          <a:ln w="57150" cmpd="sng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 69"/>
          <p:cNvSpPr/>
          <p:nvPr/>
        </p:nvSpPr>
        <p:spPr>
          <a:xfrm>
            <a:off x="834904" y="4004974"/>
            <a:ext cx="237373" cy="237373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1067583" y="3942234"/>
            <a:ext cx="13937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Helvetica"/>
                <a:cs typeface="Helvetica"/>
              </a:rPr>
              <a:t>141 Features</a:t>
            </a:r>
            <a:endParaRPr lang="en-US" sz="16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167661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567</Words>
  <Application>Microsoft Macintosh PowerPoint</Application>
  <PresentationFormat>On-screen Show (16:10)</PresentationFormat>
  <Paragraphs>183</Paragraphs>
  <Slides>18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Jacqueline</dc:creator>
  <cp:lastModifiedBy>Jacqueline</cp:lastModifiedBy>
  <cp:revision>49</cp:revision>
  <dcterms:created xsi:type="dcterms:W3CDTF">2019-10-28T18:53:46Z</dcterms:created>
  <dcterms:modified xsi:type="dcterms:W3CDTF">2019-10-30T16:07:18Z</dcterms:modified>
</cp:coreProperties>
</file>